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96" r:id="rId3"/>
    <p:sldId id="257" r:id="rId4"/>
    <p:sldId id="258" r:id="rId5"/>
    <p:sldId id="287" r:id="rId6"/>
    <p:sldId id="288" r:id="rId7"/>
    <p:sldId id="289" r:id="rId8"/>
    <p:sldId id="290" r:id="rId9"/>
    <p:sldId id="291" r:id="rId10"/>
    <p:sldId id="282" r:id="rId11"/>
    <p:sldId id="292" r:id="rId12"/>
    <p:sldId id="293" r:id="rId13"/>
    <p:sldId id="294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595" autoAdjust="0"/>
  </p:normalViewPr>
  <p:slideViewPr>
    <p:cSldViewPr>
      <p:cViewPr>
        <p:scale>
          <a:sx n="100" d="100"/>
          <a:sy n="100" d="100"/>
        </p:scale>
        <p:origin x="-2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9E3E6-D025-49C3-86F9-CA8BDA643671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53132-1801-477E-BCC4-4742E8F71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3132-1801-477E-BCC4-4742E8F71A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3132-1801-477E-BCC4-4742E8F71A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3132-1801-477E-BCC4-4742E8F71AA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ko.belun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670182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реализации регионального проекта «Успех каждого ребенка»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3611607"/>
            <a:ext cx="4857784" cy="11997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21431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597" cy="398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714380"/>
                <a:gridCol w="785818"/>
                <a:gridCol w="785818"/>
                <a:gridCol w="642942"/>
                <a:gridCol w="714380"/>
                <a:gridCol w="714380"/>
                <a:gridCol w="685773"/>
              </a:tblGrid>
              <a:tr h="7039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Период,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3415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Arial Unicode MS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r>
                        <a:rPr lang="ru-RU" sz="1300" dirty="0">
                          <a:latin typeface="Times New Roman"/>
                          <a:ea typeface="Arial Unicode MS"/>
                        </a:rPr>
                        <a:t>, тыс.человек, нарастающим итогом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17,9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9,1%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23,8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12,2%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28,6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14,6%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31,8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16,2%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36,6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18,7%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39,8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214950"/>
            <a:ext cx="8329642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показатели проекта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Рисунок 6" descr="http://kabanskoeruo.ru/wp-content/uploads/2018/09/250918-1-300x20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2910" y="5143511"/>
            <a:ext cx="835824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достижения</a:t>
            </a:r>
            <a:r>
              <a:rPr lang="ru-RU" sz="1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расширение спектра программ естественнонаучной и технической направленности, в том числе  посредством открытия детских технопарков «Кванториум» (Губкинский,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Старооскольский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городские округа), мобильные технопарки (Белгород, Старый Оскол, Алексеевка, Шебекино, Валуйки) ,   открытие творческих объединений  указанных направленностей на базе образовательных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проекта</a:t>
            </a:r>
            <a:endParaRPr lang="ru-RU" sz="3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429683" cy="3325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570"/>
                <a:gridCol w="761048"/>
                <a:gridCol w="690290"/>
                <a:gridCol w="785818"/>
                <a:gridCol w="785818"/>
                <a:gridCol w="714380"/>
                <a:gridCol w="714380"/>
                <a:gridCol w="714379"/>
              </a:tblGrid>
              <a:tr h="7039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Период,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7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3415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Arial Unicode MS"/>
                        </a:rPr>
                        <a:t>Число участников открытых </a:t>
                      </a:r>
                      <a:r>
                        <a:rPr lang="ru-RU" sz="1600" dirty="0" err="1">
                          <a:latin typeface="Times New Roman"/>
                          <a:ea typeface="Arial Unicode MS"/>
                        </a:rPr>
                        <a:t>онлайн-уроков</a:t>
                      </a:r>
                      <a:r>
                        <a:rPr lang="ru-RU" sz="1600" dirty="0">
                          <a:latin typeface="Times New Roman"/>
                          <a:ea typeface="Arial Unicode MS"/>
                        </a:rPr>
                        <a:t>, реализуемых с учетом опыта цикла открытых уроков «Проектория»,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«Уроки настоящего» или иных аналогичных по возможностям, функциям и результатам проектах, </a:t>
                      </a:r>
                      <a:r>
                        <a:rPr lang="ru-RU" sz="1600" dirty="0">
                          <a:latin typeface="Times New Roman"/>
                          <a:ea typeface="Arial Unicode MS"/>
                        </a:rPr>
                        <a:t>направленных на раннюю профориентацию, тыс. человек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27,3</a:t>
                      </a: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17%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31,8</a:t>
                      </a: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20%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47,7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30%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71,6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87,5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111,3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135,2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85%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500034" y="48577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57158" y="4857760"/>
            <a:ext cx="8482042" cy="11430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929199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достижения:</a:t>
            </a:r>
          </a:p>
          <a:p>
            <a:pPr algn="ctr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участия школьников в открытых всероссийских уроках, обеспечение технической поддержки в общеобразовательных организациях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" name="Рисунок 9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143668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429683" cy="355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570"/>
                <a:gridCol w="665520"/>
                <a:gridCol w="785818"/>
                <a:gridCol w="785818"/>
                <a:gridCol w="785818"/>
                <a:gridCol w="714380"/>
                <a:gridCol w="714380"/>
                <a:gridCol w="714379"/>
              </a:tblGrid>
              <a:tr h="7039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Период,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7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3415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Arial Unicode MS"/>
                          <a:cs typeface="+mn-cs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нарастающим итогом, человек (6-11 классы)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Arial Unicode MS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788</a:t>
                      </a: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1,1%</a:t>
                      </a: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822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1,1%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1315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1,8 %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2055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2,9%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2713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3,7%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3699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5,1%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4768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6,7%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500034" y="48577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57158" y="4857760"/>
            <a:ext cx="8482042" cy="11430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072073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достижения: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проведение мониторинга профессиональных предпочтений школьников;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информирование родителей о результатах мониторинга;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разработка </a:t>
            </a:r>
            <a:r>
              <a:rPr lang="ru-RU" sz="1500" dirty="0" smtClean="0">
                <a:solidFill>
                  <a:schemeClr val="dk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индивидуального учебного плана в соответствии с  выбранными профессиональными компетенциями </a:t>
            </a:r>
            <a:endParaRPr lang="ru-RU" sz="1500" dirty="0"/>
          </a:p>
        </p:txBody>
      </p:sp>
      <p:pic>
        <p:nvPicPr>
          <p:cNvPr id="9" name="Рисунок 8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17145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проекта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429683" cy="320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570"/>
                <a:gridCol w="761048"/>
                <a:gridCol w="690290"/>
                <a:gridCol w="785818"/>
                <a:gridCol w="785818"/>
                <a:gridCol w="714380"/>
                <a:gridCol w="714380"/>
                <a:gridCol w="714379"/>
              </a:tblGrid>
              <a:tr h="4896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Период,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5351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Arial Unicode MS"/>
                          <a:cs typeface="+mn-cs"/>
                        </a:rPr>
                        <a:t>Доля муниципальных образований области,  внедривших систему персонифицированного финансирования дополнительного образования детей, %</a:t>
                      </a:r>
                    </a:p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300" kern="1200" dirty="0">
                        <a:solidFill>
                          <a:schemeClr val="dk1"/>
                        </a:solidFill>
                        <a:latin typeface="Times New Roman"/>
                        <a:ea typeface="Arial Unicode MS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1233415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Белгородской области, охваченных системой персонифицированного финансирования дополнительного образования детей, %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500034" y="48577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57158" y="4857760"/>
            <a:ext cx="8482042" cy="11430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86322"/>
            <a:ext cx="81439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достижения:</a:t>
            </a:r>
          </a:p>
          <a:p>
            <a:pPr algn="just"/>
            <a:r>
              <a:rPr lang="ru-RU" sz="14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- проведение  обучающего семинара с координаторами и руководителями учреждений дополнительного образования детей;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определение муниципальных образований для внедрения системы персонифицированного финансирования дополнительного образования;</a:t>
            </a:r>
          </a:p>
          <a:p>
            <a:pPr lvl="1" algn="just"/>
            <a:r>
              <a:rPr lang="ru-RU" sz="16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  - </a:t>
            </a:r>
            <a:r>
              <a:rPr lang="ru-RU" sz="14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  создание навигатора по дополнительным общеобразовательным программам;</a:t>
            </a:r>
          </a:p>
          <a:p>
            <a:pPr lvl="1" algn="just"/>
            <a:r>
              <a:rPr lang="ru-RU" sz="14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                                        - реализация модели персонифицированного финансирования                   			(нормативное обеспечение, выдача сертификатов детям)             			</a:t>
            </a:r>
          </a:p>
          <a:p>
            <a:pPr algn="just"/>
            <a:r>
              <a:rPr lang="ru-RU" sz="1400" dirty="0" smtClean="0">
                <a:solidFill>
                  <a:schemeClr val="dk1"/>
                </a:solidFill>
                <a:latin typeface="Times New Roman"/>
                <a:ea typeface="Arial Unicode MS"/>
              </a:rPr>
              <a:t>   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17145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189038"/>
          <a:ext cx="8429684" cy="537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548"/>
                <a:gridCol w="6849136"/>
              </a:tblGrid>
              <a:tr h="5691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поручения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5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01.02.2019 г.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Руководителям МОУО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разработать муниципальные «веерные» проекты по реализации региональных проектов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2455">
                <a:tc v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Департаменту образования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создать рабочие группы по реализации региональных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с целью планирования поэтапного внедрения показателей проектов и организации их ежемесячного мониторинга и комплексного анализа с рассмотрением результатов с руководителями МОУО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330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05.02.2019 г.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Руководителям рабочих групп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разработать планы мероприятий по реализаций показателей региональных проектов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197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04-08.02.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Департаменту образования Белгородской области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 провести предзащиту муниципальных проектов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06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31.01.2019 г.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Региональному центру оценки качества образования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разработать и внедрить автоматизированный мониторинг ключевых показателей региональных проектов на сайте РЦОКО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http://coko.beluno.ru/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разработать Порядок ведения автоматизированного мониторинга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10.02.2019 г.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Руководителям МОУО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организовать эффективную работу команд муниципальных проектов и закрепить ответственного исполнителя за ведением мониторинга на сайте регионального оператора (РЦОКО)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142852"/>
            <a:ext cx="680084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исполнения показателей регионального проекта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abanskoeruo.ru/wp-content/uploads/2018/09/250918-1-300x20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1499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		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Федеральный проект  "Успех каждого ребенка". Это, в первую очередь, дополнительное образование, профориентация и поддержка талантливых детей</a:t>
            </a:r>
          </a:p>
          <a:p>
            <a:pPr>
              <a:buNone/>
            </a:pPr>
            <a:endParaRPr lang="ru-RU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О.Васильева, Министр  просвещения </a:t>
            </a:r>
          </a:p>
          <a:p>
            <a:pPr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Российской  Федерации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				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21431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857364"/>
            <a:ext cx="8229600" cy="3447300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 национального проекта «Образование», утвержденный на заседании президиума Совета при Президенте Российской Федерации по стратегическому развитию и национальным проектам 3 сентября 2018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Обоснование для открытия регионального проекта «Успех каждого ребенка»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21431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algn="just"/>
            <a:r>
              <a:rPr lang="ru-RU" sz="1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к 2024 году для детей в возрасте от 5 до 18 лет доступных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каждого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качественных условий для воспитания гармонично развитой и социально ответственной личности путем увеличения охвата дополнительным образованием до 94,3 %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детей.</a:t>
            </a:r>
          </a:p>
          <a:p>
            <a:pPr algn="just"/>
            <a:r>
              <a:rPr lang="ru-RU" sz="1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18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ВИЗИТНАЯ КАРТОЧКА ПРОЕКТА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«Успех каждого ребенка»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/>
          </a:bodyPr>
          <a:lstStyle/>
          <a:p>
            <a:pPr algn="just"/>
            <a:endParaRPr lang="ru-RU" sz="1800" i="1" dirty="0" smtClean="0"/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Госпрограмма Белгородской области «Развитие образования Белгородской области на 2014-2020 годы», утвержденная постановлением Правительства области от 30 декабря 2013 года № 528-пп с изменениями и дополнениями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 мероприятий по формированию современных управленческих и организационно-экономических механизмов в системе дополнительного образования детей в рамках федерального проекта «Успех каждого ребёнка» национального проекта «Образование» государственной программы «Развитие образования» (субсидия из федерального бюджета)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 Президента РФ от 07.05.2012 года № 599 «О мероприятиях по реализации государственной политики в области образования и науки»</a:t>
            </a:r>
          </a:p>
          <a:p>
            <a:pPr algn="just"/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357166"/>
            <a:ext cx="6329378" cy="121444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с государственными программами Белгородской области, федеральными проектами в области дополнительного образования, Указами Президента Российской Федерации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kabanskoeruo.ru/wp-content/uploads/2018/09/250918-1-300x2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0352"/>
          </a:xfrm>
        </p:spPr>
        <p:txBody>
          <a:bodyPr>
            <a:normAutofit/>
          </a:bodyPr>
          <a:lstStyle/>
          <a:p>
            <a:pPr algn="just"/>
            <a:r>
              <a:rPr lang="ru-RU" sz="1800" i="1" dirty="0" err="1" smtClean="0"/>
              <a:t>тттт</a:t>
            </a:r>
            <a:endParaRPr lang="ru-RU" sz="1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мероприятия проекта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                                                         </a:t>
            </a:r>
            <a:br>
              <a:rPr lang="ru-RU" sz="28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800" dirty="0" smtClean="0"/>
              <a:t>                             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071546"/>
            <a:ext cx="4714908" cy="10715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новых мест в образовательных                                        организациях различных типов для реализации дополнительных общеразвивающих программ всех направленностей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357430"/>
            <a:ext cx="4714908" cy="114300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Функционирование системы ранней профессиональной ориентации                                           учащихся 6-11 классов общеобразовательных организаций «Билет в будущее»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786190"/>
            <a:ext cx="4786346" cy="114300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открытых онлайн- уроков «Проектория», направленных на раннюю профориентацию детей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5143512"/>
            <a:ext cx="4786346" cy="14287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Обновление материально-технической базы для занятий физической культурой и спортом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785794"/>
            <a:ext cx="3571900" cy="6022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к 2024 году: </a:t>
            </a: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Для 94,3 % детей созданы новые места в целях обеспечения дополнительным образованием, в том числе за счет средств федеральной субсидии</a:t>
            </a: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4,7 тыс. детей получили рекомендации по построению индивидуального учебного плана в соответствии с выбранными профессиональными компетенциями с учетом реализации проекта «Билет в будущее».</a:t>
            </a: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85 % от общего числа обучающихся области приняли участие в открытых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онлайн-уроках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реализуемых с учетом опыта цикла открытых уроков «Проектория»</a:t>
            </a:r>
          </a:p>
          <a:p>
            <a:pPr algn="just">
              <a:spcBef>
                <a:spcPts val="400"/>
              </a:spcBef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обновленной материально-технической базе в не менее чем 115 общеобразовательных организациях не менее 46,5 тыс. детей обучаются по обновленным программам по предмету «Физическая культура», а также дополнительным общеобразовательным программам, реализуемых во внеурочное время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5072066" y="285749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000628" y="157161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072066" y="442913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072066" y="571501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kabanskoeruo.ru/wp-content/uploads/2018/09/250918-1-300x20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142876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0352"/>
          </a:xfrm>
        </p:spPr>
        <p:txBody>
          <a:bodyPr>
            <a:normAutofit/>
          </a:bodyPr>
          <a:lstStyle/>
          <a:p>
            <a:pPr algn="just"/>
            <a:r>
              <a:rPr lang="ru-RU" sz="1800" i="1" dirty="0" err="1" smtClean="0"/>
              <a:t>тттт</a:t>
            </a:r>
            <a:endParaRPr lang="ru-RU" sz="1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мероприятия проекта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 2024 году:</a:t>
            </a:r>
            <a:b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71612"/>
            <a:ext cx="4714908" cy="114300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сети  детских технопарков, в том числе мобильных для детей, проживающих в сельской местности и малых городах</a:t>
            </a:r>
          </a:p>
          <a:p>
            <a:pPr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4714908" cy="192882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методологии сопровождения, наставничества и шефства для обучающихся организаций, осуществляющих образовательную деятельность по дополнительным общеобразовательным программам, в том числе с применением лучших практик обмена опытом между обучающимися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5143512"/>
            <a:ext cx="4786346" cy="14287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дополнительного образования обучающимся с инвалидностью и ОВЗ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785795"/>
            <a:ext cx="3571900" cy="7407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300" dirty="0" smtClean="0"/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создано не менее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 детских технопарков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Кванториум»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 5 мобильных технопарков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«Кванториум» для детей, проживающих в сельской местности и малых городах</a:t>
            </a:r>
          </a:p>
          <a:p>
            <a:endParaRPr lang="ru-RU" sz="1300" dirty="0" smtClean="0"/>
          </a:p>
          <a:p>
            <a:pPr algn="just">
              <a:spcBef>
                <a:spcPts val="400"/>
              </a:spcBef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середине 2021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внедрена методология сопровождения, наставничества и «шефства» для обучающихся.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2024 году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чем 70% обучающихся организаций, осуществляющих образовательную деятельность по дополнительным общеобразовательным программам, вовлечены в различные формы сопровождения, наставничества и шефства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70 % детей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области с ограниченными возможностями здоровья обучаются по дополнительным общеобразовательным программам, в том числе с использованием дистанционных технологий.</a:t>
            </a:r>
          </a:p>
          <a:p>
            <a:pPr algn="just">
              <a:spcBef>
                <a:spcPts val="400"/>
              </a:spcBef>
            </a:pPr>
            <a:r>
              <a:rPr lang="ru-RU" sz="1400" dirty="0" smtClean="0"/>
              <a:t> </a:t>
            </a:r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</p:txBody>
      </p:sp>
      <p:sp>
        <p:nvSpPr>
          <p:cNvPr id="18" name="Стрелка вправо 17"/>
          <p:cNvSpPr/>
          <p:nvPr/>
        </p:nvSpPr>
        <p:spPr>
          <a:xfrm>
            <a:off x="5000628" y="2071678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00628" y="3929066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43504" y="5786454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http://kabanskoeruo.ru/wp-content/uploads/2018/09/250918-1-300x20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61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мероприятия проекта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214422"/>
            <a:ext cx="785818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(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формированию современных управленческих и организационно-экономических механизмов в системе дополнительного образования детей в рамках федерального проекта «Успех каждого ребёнка» )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rgbClr val="FF0000"/>
                </a:solidFill>
              </a:rPr>
              <a:t>                                                                                           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 2024 году: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</a:t>
            </a:r>
            <a:br>
              <a:rPr lang="ru-RU" sz="28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800" dirty="0" smtClean="0"/>
              <a:t>                             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u="sng" dirty="0" smtClean="0">
                <a:solidFill>
                  <a:srgbClr val="FF0000"/>
                </a:solidFill>
              </a:rPr>
              <a:t/>
            </a:r>
            <a:br>
              <a:rPr lang="ru-RU" sz="2400" u="sng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857364"/>
            <a:ext cx="4714908" cy="150019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персонифицированной модели финансирования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4071942"/>
            <a:ext cx="4714908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детей в добровольческую деятельность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1071547"/>
            <a:ext cx="3571900" cy="603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endParaRPr lang="ru-RU" sz="1400" b="1" u="sng" dirty="0" smtClean="0">
              <a:solidFill>
                <a:srgbClr val="FF0000"/>
              </a:solidFill>
            </a:endParaRPr>
          </a:p>
          <a:p>
            <a:pPr algn="ctr">
              <a:spcBef>
                <a:spcPts val="400"/>
              </a:spcBef>
            </a:pPr>
            <a:endParaRPr lang="ru-RU" sz="1400" b="1" u="sng" dirty="0" smtClean="0">
              <a:solidFill>
                <a:srgbClr val="FF0000"/>
              </a:solidFill>
            </a:endParaRPr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60 %  муниципалитетов внедрили систему персонифицированного финансирования дополнительного образования детей, 35 % детей охвачено системой персонифицированного финансирования дополнительного образования детей</a:t>
            </a:r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r>
              <a:rPr lang="ru-RU" sz="1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20 % обучающихся 7-11 классов </a:t>
            </a:r>
          </a:p>
          <a:p>
            <a:pPr algn="just">
              <a:spcBef>
                <a:spcPts val="400"/>
              </a:spcBef>
            </a:pPr>
            <a:r>
              <a:rPr lang="ru-RU" sz="1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вовлечены в добровольческую деятельность</a:t>
            </a:r>
          </a:p>
          <a:p>
            <a:pPr algn="just">
              <a:spcBef>
                <a:spcPts val="400"/>
              </a:spcBef>
            </a:pPr>
            <a:endParaRPr lang="ru-RU" sz="1400" dirty="0" smtClean="0"/>
          </a:p>
          <a:p>
            <a:pPr algn="just">
              <a:spcBef>
                <a:spcPts val="400"/>
              </a:spcBef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400"/>
              </a:spcBef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400"/>
              </a:spcBef>
            </a:pPr>
            <a:endParaRPr lang="ru-RU" sz="125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  <a:p>
            <a:pPr algn="just">
              <a:spcBef>
                <a:spcPts val="400"/>
              </a:spcBef>
            </a:pPr>
            <a:endParaRPr lang="ru-RU" sz="1250" dirty="0" smtClean="0"/>
          </a:p>
        </p:txBody>
      </p:sp>
      <p:sp>
        <p:nvSpPr>
          <p:cNvPr id="18" name="Стрелка вправо 17"/>
          <p:cNvSpPr/>
          <p:nvPr/>
        </p:nvSpPr>
        <p:spPr>
          <a:xfrm>
            <a:off x="5072066" y="2571744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72066" y="4857760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://kabanskoeruo.ru/wp-content/uploads/2018/09/250918-1-300x20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3" cy="327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02"/>
                <a:gridCol w="805779"/>
                <a:gridCol w="915306"/>
                <a:gridCol w="839030"/>
                <a:gridCol w="839030"/>
                <a:gridCol w="762756"/>
                <a:gridCol w="991581"/>
                <a:gridCol w="808489"/>
              </a:tblGrid>
              <a:tr h="56134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Период, год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4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Доля детей в возрасте от 5 до 18 лет, охваченных дополнительным образованием,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423">
                <a:tc>
                  <a:txBody>
                    <a:bodyPr/>
                    <a:lstStyle/>
                    <a:p>
                      <a:pPr marL="7239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Доля детей с ОВЗ обучаются по дополнительным общеобразовательным программам %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500034" y="5214950"/>
            <a:ext cx="8229600" cy="65403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714884"/>
            <a:ext cx="86439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достижения:</a:t>
            </a:r>
          </a:p>
          <a:p>
            <a:pPr lvl="0" algn="just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создание новых мест в образовательных  организациях различных типов для реализации дополнительных общеразвивающих программ всех направленностей (технопарки, дистанционные формы обучения, 	индивидуальные образовательные маршруты) ;</a:t>
            </a:r>
          </a:p>
          <a:p>
            <a:pPr algn="just">
              <a:spcBef>
                <a:spcPct val="0"/>
              </a:spcBef>
              <a:defRPr/>
            </a:pPr>
            <a:r>
              <a:rPr lang="ru-RU" sz="1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- развитие дополнительного образования на базе дошкольных и общеобразовательных 				организаций;  развитие   частно - государственного партнерства</a:t>
            </a: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1571604" y="428604"/>
            <a:ext cx="7158030" cy="571504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endParaRPr lang="ru-RU" sz="1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ru-RU" sz="1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проекта 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142844" y="5357826"/>
            <a:ext cx="8515352" cy="428628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5600" b="1" i="0" u="sng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ru-RU" sz="56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5600" b="1" i="0" u="sng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ru-RU" sz="56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ru-RU" sz="5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</a:p>
          <a:p>
            <a:pPr lvl="0">
              <a:spcBef>
                <a:spcPct val="0"/>
              </a:spcBef>
              <a:defRPr/>
            </a:pPr>
            <a:endParaRPr lang="ru-RU" sz="5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ru-RU" sz="5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5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http://kabanskoeruo.ru/wp-content/uploads/2018/09/250918-1-300x20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2176</TotalTime>
  <Words>1154</Words>
  <Application>Microsoft Office PowerPoint</Application>
  <PresentationFormat>Экран (4:3)</PresentationFormat>
  <Paragraphs>311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       О реализации регионального проекта «Успех каждого ребенка» </vt:lpstr>
      <vt:lpstr>Слайд 2</vt:lpstr>
      <vt:lpstr>    Обоснование для открытия регионального проекта «Успех каждого ребенка»</vt:lpstr>
      <vt:lpstr> ВИЗИТНАЯ КАРТОЧКА ПРОЕКТА  «Успех каждого ребенка»</vt:lpstr>
      <vt:lpstr>Связь с государственными программами Белгородской области, федеральными проектами в области дополнительного образования, Указами Президента Российской Федерации</vt:lpstr>
      <vt:lpstr> Ключевые мероприятия проекта                                                                                                                          </vt:lpstr>
      <vt:lpstr> Ключевые мероприятия проекта                                                                                                     К 2024 году:                                     </vt:lpstr>
      <vt:lpstr>        ( реализация мероприятий по формированию современных управленческих и организационно-экономических механизмов в системе дополнительного образования детей в рамках федерального проекта «Успех каждого ребёнка» )                                                                                                  к 2024 году:                                                                                                                            </vt:lpstr>
      <vt:lpstr>Слайд 9</vt:lpstr>
      <vt:lpstr>    </vt:lpstr>
      <vt:lpstr>Основные показатели проекта</vt:lpstr>
      <vt:lpstr>Основные показатели проекта</vt:lpstr>
      <vt:lpstr>          Основные показатели проекта</vt:lpstr>
      <vt:lpstr> Мониторинг исполнения показателей регионального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реализации регионального проекта «Современная школа»</dc:title>
  <dc:creator>user</dc:creator>
  <cp:lastModifiedBy>lakomova_m</cp:lastModifiedBy>
  <cp:revision>257</cp:revision>
  <dcterms:created xsi:type="dcterms:W3CDTF">2019-01-12T12:05:08Z</dcterms:created>
  <dcterms:modified xsi:type="dcterms:W3CDTF">2019-06-24T13:56:49Z</dcterms:modified>
</cp:coreProperties>
</file>